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63" r:id="rId4"/>
    <p:sldId id="264" r:id="rId5"/>
    <p:sldId id="275" r:id="rId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90" autoAdjust="0"/>
    <p:restoredTop sz="94660"/>
  </p:normalViewPr>
  <p:slideViewPr>
    <p:cSldViewPr snapToGrid="0">
      <p:cViewPr varScale="1">
        <p:scale>
          <a:sx n="114" d="100"/>
          <a:sy n="114" d="100"/>
        </p:scale>
        <p:origin x="90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AEB2B2-775A-498D-96BD-240F894F7D48}" type="datetimeFigureOut">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AEB2B2-775A-498D-96BD-240F894F7D48}" type="datetimeFigureOut">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AEB2B2-775A-498D-96BD-240F894F7D48}" type="datetimeFigureOut">
              <a:rPr lang="en-US" smtClean="0"/>
              <a:t>3/18/2021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AEB2B2-775A-498D-96BD-240F894F7D48}" type="datetimeFigureOut">
              <a:rPr lang="en-US" smtClean="0"/>
              <a:t>3/18/2021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3/18/2021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3/18/2021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dirty="0"/>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a:solidFill>
                  <a:schemeClr val="accent6">
                    <a:lumMod val="75000"/>
                  </a:schemeClr>
                </a:solidFill>
              </a:rPr>
              <a:t>Woodland Public Schools</a:t>
            </a:r>
          </a:p>
        </p:txBody>
      </p:sp>
      <p:sp>
        <p:nvSpPr>
          <p:cNvPr id="3" name="Subtitle 2"/>
          <p:cNvSpPr>
            <a:spLocks noGrp="1"/>
          </p:cNvSpPr>
          <p:nvPr>
            <p:ph type="subTitle" idx="1"/>
          </p:nvPr>
        </p:nvSpPr>
        <p:spPr>
          <a:xfrm>
            <a:off x="1388260" y="3222171"/>
            <a:ext cx="9144000" cy="1538515"/>
          </a:xfrm>
        </p:spPr>
        <p:txBody>
          <a:bodyPr>
            <a:normAutofit/>
          </a:bodyPr>
          <a:lstStyle/>
          <a:p>
            <a:r>
              <a:rPr lang="en-US" sz="3600" dirty="0">
                <a:solidFill>
                  <a:schemeClr val="accent6">
                    <a:lumMod val="75000"/>
                  </a:schemeClr>
                </a:solidFill>
              </a:rPr>
              <a:t>Facilities and Safety Report</a:t>
            </a:r>
          </a:p>
          <a:p>
            <a:r>
              <a:rPr lang="en-US" sz="3600" dirty="0">
                <a:solidFill>
                  <a:schemeClr val="accent6">
                    <a:lumMod val="75000"/>
                  </a:schemeClr>
                </a:solidFill>
              </a:rPr>
              <a:t>February 2021</a:t>
            </a:r>
          </a:p>
        </p:txBody>
      </p:sp>
    </p:spTree>
    <p:extLst>
      <p:ext uri="{BB962C8B-B14F-4D97-AF65-F5344CB8AC3E}">
        <p14:creationId xmlns:p14="http://schemas.microsoft.com/office/powerpoint/2010/main" val="11562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440" y="145239"/>
            <a:ext cx="3404732" cy="558743"/>
          </a:xfrm>
          <a:prstGeom prst="rect">
            <a:avLst/>
          </a:prstGeom>
        </p:spPr>
        <p:txBody>
          <a:bodyPr wrap="square">
            <a:spAutoFit/>
          </a:bodyPr>
          <a:lstStyle/>
          <a:p>
            <a:pPr>
              <a:lnSpc>
                <a:spcPct val="115000"/>
              </a:lnSpc>
            </a:pPr>
            <a:r>
              <a:rPr lang="en-US" sz="2800" i="1" dirty="0">
                <a:effectLst/>
                <a:latin typeface="Calibri" panose="020F0502020204030204" pitchFamily="34" charset="0"/>
                <a:ea typeface="Calibri" panose="020F0502020204030204" pitchFamily="34" charset="0"/>
                <a:cs typeface="Times New Roman" panose="02020603050405020304" pitchFamily="18" charset="0"/>
              </a:rPr>
              <a:t>FACILITIES REPORT</a:t>
            </a:r>
            <a:endParaRPr lang="en-US" sz="28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435286" y="703982"/>
            <a:ext cx="10770832" cy="11280011"/>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a:t>While clearing snow from the schools, a sinkhole opened under the tractor at WMS. Upon excavating the site, we found an abandoned vault buried down about 12 feet in the old high school location (pre-1950 high school). It was filled and will be paved again soon. The tractor and operator are fine. </a:t>
            </a:r>
          </a:p>
          <a:p>
            <a:pPr marL="285750" indent="-285750">
              <a:spcAft>
                <a:spcPts val="1200"/>
              </a:spcAft>
              <a:buFont typeface="Arial" panose="020B0604020202020204" pitchFamily="34" charset="0"/>
              <a:buChar char="•"/>
            </a:pPr>
            <a:r>
              <a:rPr lang="en-US" dirty="0"/>
              <a:t>We have been struggling a bit to get all of the PPE needed to make it to the end of school. In almost all cases, we now have sufficient PPE to support A/B schedules at WMS and WHS, and full class schedules at all three elementary schools, until the end of the school year.</a:t>
            </a:r>
          </a:p>
          <a:p>
            <a:pPr marL="285750" indent="-285750">
              <a:spcAft>
                <a:spcPts val="1200"/>
              </a:spcAft>
              <a:buFont typeface="Arial" panose="020B0604020202020204" pitchFamily="34" charset="0"/>
              <a:buChar char="•"/>
            </a:pPr>
            <a:r>
              <a:rPr lang="en-US" dirty="0"/>
              <a:t>The Yale well piping froze and broke. The distribution pumps ran dry and damaged one pump. We are operating the system in manual until the pump is returned from the repair facility. We expect the system to be fully repaired by the end of March.  </a:t>
            </a:r>
          </a:p>
          <a:p>
            <a:pPr marL="285750" indent="-285750">
              <a:spcAft>
                <a:spcPts val="1200"/>
              </a:spcAft>
              <a:buFont typeface="Arial" panose="020B0604020202020204" pitchFamily="34" charset="0"/>
              <a:buChar char="•"/>
            </a:pPr>
            <a:r>
              <a:rPr lang="en-US" dirty="0"/>
              <a:t>We are revising the procedures for community rentals of the sports fields, taking into account COVID restrictions and procedures. We expect to be able to offer the fields again the week of 22 March. </a:t>
            </a:r>
          </a:p>
          <a:p>
            <a:pPr marL="285750" indent="-285750">
              <a:spcAft>
                <a:spcPts val="1200"/>
              </a:spcAft>
              <a:buFont typeface="Arial" panose="020B0604020202020204" pitchFamily="34" charset="0"/>
              <a:buChar char="•"/>
            </a:pPr>
            <a:r>
              <a:rPr lang="en-US" dirty="0"/>
              <a:t>We purchased an additional two bottle fill stations for installation in the WMS green and yellow hall.</a:t>
            </a:r>
          </a:p>
          <a:p>
            <a:pPr marL="285750" indent="-285750">
              <a:spcAft>
                <a:spcPts val="1200"/>
              </a:spcAft>
              <a:buFont typeface="Arial" panose="020B0604020202020204" pitchFamily="34" charset="0"/>
              <a:buChar char="•"/>
            </a:pPr>
            <a:r>
              <a:rPr lang="en-US" dirty="0"/>
              <a:t>The TEAM High addition final inspection will be 3/23. The TEAM employees will be able to move in after the final inspection is signed off.</a:t>
            </a:r>
          </a:p>
          <a:p>
            <a:pPr marL="285750" indent="-285750">
              <a:spcAft>
                <a:spcPts val="1200"/>
              </a:spcAft>
              <a:buFont typeface="Arial" panose="020B0604020202020204" pitchFamily="34" charset="0"/>
              <a:buChar char="•"/>
            </a:pPr>
            <a:r>
              <a:rPr lang="en-US" dirty="0"/>
              <a:t>We set all of the PPE and room distancing measures in place to get WMS and WHS started back up on the A/B schedule. It’s absolutely fantastic to see all of the kids back in all of the schools again….finally!! </a:t>
            </a:r>
          </a:p>
          <a:p>
            <a:pPr marL="285750" indent="-285750">
              <a:spcAft>
                <a:spcPts val="1200"/>
              </a:spcAft>
              <a:buFont typeface="Arial" panose="020B0604020202020204" pitchFamily="34" charset="0"/>
              <a:buChar char="•"/>
            </a:pPr>
            <a:r>
              <a:rPr lang="en-US" dirty="0"/>
              <a:t>We completed the bi-annual cleanout of all storm drain catch basins.  </a:t>
            </a:r>
          </a:p>
          <a:p>
            <a:pPr>
              <a:spcAft>
                <a:spcPts val="1200"/>
              </a:spcAft>
            </a:pPr>
            <a:endParaRPr lang="en-US" dirty="0"/>
          </a:p>
          <a:p>
            <a:pPr>
              <a:spcAft>
                <a:spcPts val="1200"/>
              </a:spcAft>
            </a:pPr>
            <a:br>
              <a:rPr lang="en-US" dirty="0"/>
            </a:br>
            <a:r>
              <a:rPr lang="en-US" dirty="0"/>
              <a:t>  </a:t>
            </a:r>
          </a:p>
          <a:p>
            <a:pPr>
              <a:spcAft>
                <a:spcPts val="600"/>
              </a:spcAft>
            </a:pPr>
            <a:endParaRPr lang="en-US" dirty="0"/>
          </a:p>
          <a:p>
            <a:pPr>
              <a:spcAft>
                <a:spcPts val="600"/>
              </a:spcAft>
            </a:pPr>
            <a:r>
              <a:rPr lang="en-US" dirty="0"/>
              <a:t>  </a:t>
            </a:r>
          </a:p>
          <a:p>
            <a:pPr>
              <a:spcAft>
                <a:spcPts val="600"/>
              </a:spcAft>
            </a:pPr>
            <a:endParaRPr lang="en-US" dirty="0"/>
          </a:p>
          <a:p>
            <a:pPr>
              <a:spcAft>
                <a:spcPts val="600"/>
              </a:spcAft>
            </a:pPr>
            <a:endParaRPr lang="en-US" dirty="0"/>
          </a:p>
          <a:p>
            <a:pPr>
              <a:spcAft>
                <a:spcPts val="600"/>
              </a:spcAft>
            </a:pPr>
            <a:endParaRPr lang="en-US" dirty="0"/>
          </a:p>
          <a:p>
            <a:endParaRPr lang="en-US" dirty="0"/>
          </a:p>
          <a:p>
            <a:endParaRPr lang="en-US" dirty="0"/>
          </a:p>
          <a:p>
            <a:r>
              <a:rPr lang="en-US" dirty="0"/>
              <a:t> </a:t>
            </a:r>
          </a:p>
          <a:p>
            <a:endParaRPr lang="en-US" dirty="0"/>
          </a:p>
          <a:p>
            <a:endParaRPr lang="en-US" sz="2000" b="1" i="1" u="sng" dirty="0"/>
          </a:p>
          <a:p>
            <a:endParaRPr lang="en-US" sz="2000" b="1" i="1" u="sng" dirty="0"/>
          </a:p>
          <a:p>
            <a:endParaRPr lang="en-US" sz="2000" b="1" i="1" u="sng" dirty="0"/>
          </a:p>
          <a:p>
            <a:endParaRPr lang="en-US" sz="2000" b="1" i="1" u="sng" dirty="0"/>
          </a:p>
        </p:txBody>
      </p:sp>
    </p:spTree>
    <p:extLst>
      <p:ext uri="{BB962C8B-B14F-4D97-AF65-F5344CB8AC3E}">
        <p14:creationId xmlns:p14="http://schemas.microsoft.com/office/powerpoint/2010/main" val="1353645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a:t>FACILITY CHARTS – </a:t>
            </a:r>
            <a:r>
              <a:rPr lang="en-US" sz="2400" i="1" dirty="0"/>
              <a:t>POWER COST AND WORK ORDER STATUS</a:t>
            </a:r>
          </a:p>
        </p:txBody>
      </p:sp>
      <p:pic>
        <p:nvPicPr>
          <p:cNvPr id="5" name="Picture 4">
            <a:extLst>
              <a:ext uri="{FF2B5EF4-FFF2-40B4-BE49-F238E27FC236}">
                <a16:creationId xmlns:a16="http://schemas.microsoft.com/office/drawing/2014/main" id="{40B73DAB-E673-4CE1-9044-B918D5C21A94}"/>
              </a:ext>
            </a:extLst>
          </p:cNvPr>
          <p:cNvPicPr>
            <a:picLocks noChangeAspect="1"/>
          </p:cNvPicPr>
          <p:nvPr/>
        </p:nvPicPr>
        <p:blipFill>
          <a:blip r:embed="rId2"/>
          <a:stretch>
            <a:fillRect/>
          </a:stretch>
        </p:blipFill>
        <p:spPr>
          <a:xfrm>
            <a:off x="171857" y="1006679"/>
            <a:ext cx="6727020" cy="4882393"/>
          </a:xfrm>
          <a:prstGeom prst="rect">
            <a:avLst/>
          </a:prstGeom>
        </p:spPr>
      </p:pic>
      <p:pic>
        <p:nvPicPr>
          <p:cNvPr id="7" name="Picture 6">
            <a:extLst>
              <a:ext uri="{FF2B5EF4-FFF2-40B4-BE49-F238E27FC236}">
                <a16:creationId xmlns:a16="http://schemas.microsoft.com/office/drawing/2014/main" id="{0F2B801C-B820-4967-B136-002BD568E02C}"/>
              </a:ext>
            </a:extLst>
          </p:cNvPr>
          <p:cNvPicPr>
            <a:picLocks noChangeAspect="1"/>
          </p:cNvPicPr>
          <p:nvPr/>
        </p:nvPicPr>
        <p:blipFill>
          <a:blip r:embed="rId3"/>
          <a:stretch>
            <a:fillRect/>
          </a:stretch>
        </p:blipFill>
        <p:spPr>
          <a:xfrm>
            <a:off x="7113021" y="1896455"/>
            <a:ext cx="4730953" cy="2801381"/>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281" y="207200"/>
            <a:ext cx="10515600" cy="626548"/>
          </a:xfrm>
        </p:spPr>
        <p:txBody>
          <a:bodyPr>
            <a:noAutofit/>
          </a:bodyPr>
          <a:lstStyle/>
          <a:p>
            <a:r>
              <a:rPr lang="en-US" sz="2000" b="1" dirty="0"/>
              <a:t>FACILITY CHARTS WATER USAGE</a:t>
            </a:r>
            <a:br>
              <a:rPr lang="en-US" sz="2000" b="1" dirty="0"/>
            </a:br>
            <a:r>
              <a:rPr lang="en-US" sz="2000" i="1" dirty="0"/>
              <a:t>WHS, NFES, WMS, CES</a:t>
            </a:r>
          </a:p>
        </p:txBody>
      </p:sp>
      <p:sp>
        <p:nvSpPr>
          <p:cNvPr id="3" name="TextBox 2"/>
          <p:cNvSpPr txBox="1"/>
          <p:nvPr/>
        </p:nvSpPr>
        <p:spPr>
          <a:xfrm>
            <a:off x="4428220" y="3184393"/>
            <a:ext cx="3509183" cy="954107"/>
          </a:xfrm>
          <a:prstGeom prst="rect">
            <a:avLst/>
          </a:prstGeom>
          <a:noFill/>
          <a:ln>
            <a:solidFill>
              <a:schemeClr val="bg1">
                <a:lumMod val="65000"/>
              </a:schemeClr>
            </a:solidFill>
          </a:ln>
        </p:spPr>
        <p:txBody>
          <a:bodyPr wrap="square" rtlCol="0">
            <a:spAutoFit/>
          </a:bodyPr>
          <a:lstStyle/>
          <a:p>
            <a:pPr algn="ctr"/>
            <a:r>
              <a:rPr lang="en-US" sz="1400" i="1" u="sng" dirty="0"/>
              <a:t>Note</a:t>
            </a:r>
          </a:p>
          <a:p>
            <a:pPr algn="ctr"/>
            <a:r>
              <a:rPr lang="en-US" sz="1400" i="1" dirty="0"/>
              <a:t>Water charts are updated every two</a:t>
            </a:r>
          </a:p>
          <a:p>
            <a:pPr algn="ctr"/>
            <a:r>
              <a:rPr lang="en-US" sz="1400" i="1" dirty="0"/>
              <a:t>months. Next update to these charts in the May 2021 report.</a:t>
            </a:r>
          </a:p>
        </p:txBody>
      </p:sp>
      <p:sp>
        <p:nvSpPr>
          <p:cNvPr id="13" name="TextBox 12"/>
          <p:cNvSpPr txBox="1"/>
          <p:nvPr/>
        </p:nvSpPr>
        <p:spPr>
          <a:xfrm flipH="1">
            <a:off x="4476988" y="4212533"/>
            <a:ext cx="3411645" cy="1815882"/>
          </a:xfrm>
          <a:prstGeom prst="rect">
            <a:avLst/>
          </a:prstGeom>
          <a:noFill/>
        </p:spPr>
        <p:txBody>
          <a:bodyPr wrap="square" rtlCol="0">
            <a:spAutoFit/>
          </a:bodyPr>
          <a:lstStyle/>
          <a:p>
            <a:pPr algn="ctr"/>
            <a:r>
              <a:rPr lang="en-US" sz="1600" i="1" dirty="0"/>
              <a:t>The WMS chart includes the following 7 meters: 755 Park high and low flow, BO and Team High, PIT house, bus barn, athletic field and DO. All of these meters are totaled on the WMS graph, but each data point is recorded separately to aid in identifying leaks. </a:t>
            </a:r>
          </a:p>
        </p:txBody>
      </p:sp>
      <p:pic>
        <p:nvPicPr>
          <p:cNvPr id="7" name="Picture 6">
            <a:extLst>
              <a:ext uri="{FF2B5EF4-FFF2-40B4-BE49-F238E27FC236}">
                <a16:creationId xmlns:a16="http://schemas.microsoft.com/office/drawing/2014/main" id="{A4EBA2D3-AB71-4117-897A-E43CA10D31E9}"/>
              </a:ext>
            </a:extLst>
          </p:cNvPr>
          <p:cNvPicPr>
            <a:picLocks noChangeAspect="1"/>
          </p:cNvPicPr>
          <p:nvPr/>
        </p:nvPicPr>
        <p:blipFill>
          <a:blip r:embed="rId2"/>
          <a:stretch>
            <a:fillRect/>
          </a:stretch>
        </p:blipFill>
        <p:spPr>
          <a:xfrm>
            <a:off x="152300" y="890351"/>
            <a:ext cx="3916025" cy="2443721"/>
          </a:xfrm>
          <a:prstGeom prst="rect">
            <a:avLst/>
          </a:prstGeom>
        </p:spPr>
      </p:pic>
      <p:pic>
        <p:nvPicPr>
          <p:cNvPr id="8" name="Picture 7">
            <a:extLst>
              <a:ext uri="{FF2B5EF4-FFF2-40B4-BE49-F238E27FC236}">
                <a16:creationId xmlns:a16="http://schemas.microsoft.com/office/drawing/2014/main" id="{07874369-9A13-4A9B-B627-097A1045B8DB}"/>
              </a:ext>
            </a:extLst>
          </p:cNvPr>
          <p:cNvPicPr>
            <a:picLocks noChangeAspect="1"/>
          </p:cNvPicPr>
          <p:nvPr/>
        </p:nvPicPr>
        <p:blipFill>
          <a:blip r:embed="rId3"/>
          <a:stretch>
            <a:fillRect/>
          </a:stretch>
        </p:blipFill>
        <p:spPr>
          <a:xfrm>
            <a:off x="152300" y="3429420"/>
            <a:ext cx="3916025" cy="2417237"/>
          </a:xfrm>
          <a:prstGeom prst="rect">
            <a:avLst/>
          </a:prstGeom>
        </p:spPr>
      </p:pic>
      <p:pic>
        <p:nvPicPr>
          <p:cNvPr id="12" name="Picture 11">
            <a:extLst>
              <a:ext uri="{FF2B5EF4-FFF2-40B4-BE49-F238E27FC236}">
                <a16:creationId xmlns:a16="http://schemas.microsoft.com/office/drawing/2014/main" id="{BB48A967-193D-4AF6-8D47-CE23B501FB8F}"/>
              </a:ext>
            </a:extLst>
          </p:cNvPr>
          <p:cNvPicPr>
            <a:picLocks noChangeAspect="1"/>
          </p:cNvPicPr>
          <p:nvPr/>
        </p:nvPicPr>
        <p:blipFill>
          <a:blip r:embed="rId4"/>
          <a:stretch>
            <a:fillRect/>
          </a:stretch>
        </p:blipFill>
        <p:spPr>
          <a:xfrm>
            <a:off x="4390709" y="667709"/>
            <a:ext cx="3589525" cy="2442651"/>
          </a:xfrm>
          <a:prstGeom prst="rect">
            <a:avLst/>
          </a:prstGeom>
        </p:spPr>
      </p:pic>
      <p:pic>
        <p:nvPicPr>
          <p:cNvPr id="14" name="Picture 13">
            <a:extLst>
              <a:ext uri="{FF2B5EF4-FFF2-40B4-BE49-F238E27FC236}">
                <a16:creationId xmlns:a16="http://schemas.microsoft.com/office/drawing/2014/main" id="{BE07E50C-BC40-4EF7-91CF-24C29CE80DE5}"/>
              </a:ext>
            </a:extLst>
          </p:cNvPr>
          <p:cNvPicPr>
            <a:picLocks noChangeAspect="1"/>
          </p:cNvPicPr>
          <p:nvPr/>
        </p:nvPicPr>
        <p:blipFill>
          <a:blip r:embed="rId5"/>
          <a:stretch>
            <a:fillRect/>
          </a:stretch>
        </p:blipFill>
        <p:spPr>
          <a:xfrm>
            <a:off x="8210486" y="890351"/>
            <a:ext cx="3590806" cy="2374252"/>
          </a:xfrm>
          <a:prstGeom prst="rect">
            <a:avLst/>
          </a:prstGeom>
        </p:spPr>
      </p:pic>
      <p:pic>
        <p:nvPicPr>
          <p:cNvPr id="15" name="Picture 14">
            <a:extLst>
              <a:ext uri="{FF2B5EF4-FFF2-40B4-BE49-F238E27FC236}">
                <a16:creationId xmlns:a16="http://schemas.microsoft.com/office/drawing/2014/main" id="{DA7DAF73-A061-4C6F-8447-044208C9AF36}"/>
              </a:ext>
            </a:extLst>
          </p:cNvPr>
          <p:cNvPicPr>
            <a:picLocks noChangeAspect="1"/>
          </p:cNvPicPr>
          <p:nvPr/>
        </p:nvPicPr>
        <p:blipFill>
          <a:blip r:embed="rId6"/>
          <a:stretch>
            <a:fillRect/>
          </a:stretch>
        </p:blipFill>
        <p:spPr>
          <a:xfrm>
            <a:off x="8210486" y="3390676"/>
            <a:ext cx="3608379" cy="2430855"/>
          </a:xfrm>
          <a:prstGeom prst="rect">
            <a:avLst/>
          </a:prstGeom>
        </p:spPr>
      </p:pic>
    </p:spTree>
    <p:extLst>
      <p:ext uri="{BB962C8B-B14F-4D97-AF65-F5344CB8AC3E}">
        <p14:creationId xmlns:p14="http://schemas.microsoft.com/office/powerpoint/2010/main" val="1695958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350" y="86132"/>
            <a:ext cx="10515600" cy="576649"/>
          </a:xfrm>
        </p:spPr>
        <p:txBody>
          <a:bodyPr>
            <a:normAutofit/>
          </a:bodyPr>
          <a:lstStyle/>
          <a:p>
            <a:r>
              <a:rPr lang="en-US" sz="2400" dirty="0"/>
              <a:t>Safety Summary   </a:t>
            </a:r>
          </a:p>
        </p:txBody>
      </p:sp>
      <p:sp>
        <p:nvSpPr>
          <p:cNvPr id="4" name="Rectangle 3"/>
          <p:cNvSpPr/>
          <p:nvPr/>
        </p:nvSpPr>
        <p:spPr>
          <a:xfrm>
            <a:off x="477648" y="954281"/>
            <a:ext cx="9525000" cy="1815882"/>
          </a:xfrm>
          <a:prstGeom prst="rect">
            <a:avLst/>
          </a:prstGeom>
        </p:spPr>
        <p:txBody>
          <a:bodyPr wrap="square">
            <a:spAutoFit/>
          </a:bodyPr>
          <a:lstStyle/>
          <a:p>
            <a:r>
              <a:rPr lang="en-US" sz="1600" u="sng" dirty="0"/>
              <a:t>Staff Accidents/Injuries </a:t>
            </a:r>
          </a:p>
          <a:p>
            <a:r>
              <a:rPr lang="en-US" sz="1600" dirty="0"/>
              <a:t>WMS - Staff member slipped on sidewalk and injured hand and left knee.</a:t>
            </a:r>
          </a:p>
          <a:p>
            <a:r>
              <a:rPr lang="en-US" sz="1600" dirty="0"/>
              <a:t>KWRL - Driver misjudged distance and fell, getting out of the van and bruised left hand and knee. </a:t>
            </a:r>
          </a:p>
          <a:p>
            <a:endParaRPr lang="en-US" sz="1600" dirty="0"/>
          </a:p>
          <a:p>
            <a:r>
              <a:rPr lang="en-US" sz="1600" u="sng" dirty="0"/>
              <a:t>Student Accidents/Injuries  </a:t>
            </a:r>
          </a:p>
          <a:p>
            <a:r>
              <a:rPr lang="en-US" sz="1600" dirty="0"/>
              <a:t>NFES – Student tripped on the playground and fractured arm. Review of camera indicated child just tripped, no hazards involved.  </a:t>
            </a:r>
          </a:p>
        </p:txBody>
      </p:sp>
    </p:spTree>
    <p:extLst>
      <p:ext uri="{BB962C8B-B14F-4D97-AF65-F5344CB8AC3E}">
        <p14:creationId xmlns:p14="http://schemas.microsoft.com/office/powerpoint/2010/main" val="1695061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80758</TotalTime>
  <Words>488</Words>
  <Application>Microsoft Office PowerPoint</Application>
  <PresentationFormat>Widescreen</PresentationFormat>
  <Paragraphs>38</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Woodland Public Schools</vt:lpstr>
      <vt:lpstr>PowerPoint Presentation</vt:lpstr>
      <vt:lpstr>FACILITY CHARTS – POWER COST AND WORK ORDER STATUS</vt:lpstr>
      <vt:lpstr>FACILITY CHARTS WATER USAGE WHS, NFES, WMS, CES</vt:lpstr>
      <vt:lpstr>Safety Summary   </vt:lpstr>
    </vt:vector>
  </TitlesOfParts>
  <Company>Woodland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Galloway, Nicole</cp:lastModifiedBy>
  <cp:revision>620</cp:revision>
  <cp:lastPrinted>2019-10-23T16:17:44Z</cp:lastPrinted>
  <dcterms:created xsi:type="dcterms:W3CDTF">2016-04-19T23:51:26Z</dcterms:created>
  <dcterms:modified xsi:type="dcterms:W3CDTF">2021-03-18T17:20:15Z</dcterms:modified>
</cp:coreProperties>
</file>